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58" r:id="rId5"/>
    <p:sldId id="259" r:id="rId6"/>
    <p:sldId id="261" r:id="rId7"/>
    <p:sldId id="265" r:id="rId8"/>
    <p:sldId id="264" r:id="rId9"/>
    <p:sldId id="266" r:id="rId10"/>
    <p:sldId id="267" r:id="rId11"/>
    <p:sldId id="268" r:id="rId12"/>
    <p:sldId id="269" r:id="rId13"/>
    <p:sldId id="271" r:id="rId14"/>
    <p:sldId id="270" r:id="rId15"/>
    <p:sldId id="260" r:id="rId16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Black" panose="02000000000000000000" pitchFamily="2" charset="0"/>
      <p:bold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5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99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45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760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2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1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8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4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 and Last Touch Attribution</a:t>
            </a:r>
            <a:endParaRPr sz="4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Arielle Greif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August 2</a:t>
            </a:r>
            <a:r>
              <a:rPr lang="en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nd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2915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 the purchase page is each campaign responsible for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96856" y="1002696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02696"/>
            <a:ext cx="4920900" cy="145309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Times" pitchFamily="2" charset="0"/>
              </a:rPr>
              <a:t>	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Search is responsible for 2 last touches on the purchase page, Getting To Know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is responsible for 9 last touches on the purchase page, Interview With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Founder is responsible for 7 last touches on the purchase page, </a:t>
            </a:r>
            <a:r>
              <a:rPr lang="en-US" sz="1100" dirty="0" err="1">
                <a:latin typeface="Times" pitchFamily="2" charset="0"/>
              </a:rPr>
              <a:t>Retargetting</a:t>
            </a:r>
            <a:r>
              <a:rPr lang="en-US" sz="1100" dirty="0">
                <a:latin typeface="Times" pitchFamily="2" charset="0"/>
              </a:rPr>
              <a:t> Ad is responsible for 113 last touches on the purchase page, </a:t>
            </a:r>
            <a:r>
              <a:rPr lang="en-US" sz="1100" dirty="0" err="1">
                <a:latin typeface="Times" pitchFamily="2" charset="0"/>
              </a:rPr>
              <a:t>Regargetting</a:t>
            </a:r>
            <a:r>
              <a:rPr lang="en-US" sz="1100" dirty="0">
                <a:latin typeface="Times" pitchFamily="2" charset="0"/>
              </a:rPr>
              <a:t> Campaign is responsible for 54 last touches on the purchase page, Ten </a:t>
            </a:r>
            <a:r>
              <a:rPr lang="en-US" sz="1100" dirty="0" err="1">
                <a:latin typeface="Times" pitchFamily="2" charset="0"/>
              </a:rPr>
              <a:t>Craxy</a:t>
            </a:r>
            <a:r>
              <a:rPr lang="en-US" sz="1100" dirty="0">
                <a:latin typeface="Times" pitchFamily="2" charset="0"/>
              </a:rPr>
              <a:t>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Facts is responsible for 9 last touches on the purchase page, and the Weekly Newsletter is responsible for 115 last touches on the purchase page. </a:t>
            </a:r>
          </a:p>
          <a:p>
            <a:br>
              <a:rPr lang="en-US" sz="1100" dirty="0"/>
            </a:br>
            <a:br>
              <a:rPr lang="en-US" sz="1200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50278566"/>
              </p:ext>
            </p:extLst>
          </p:nvPr>
        </p:nvGraphicFramePr>
        <p:xfrm>
          <a:off x="1110225" y="2491740"/>
          <a:ext cx="3328050" cy="26517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4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lst.last_touch_at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1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86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23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58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627069"/>
                  </a:ext>
                </a:extLst>
              </a:tr>
              <a:tr h="11690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152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7776"/>
                  </a:ext>
                </a:extLst>
              </a:tr>
              <a:tr h="23387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78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24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344169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There were a total of 1,979 visitors across Cool </a:t>
            </a:r>
            <a:r>
              <a:rPr lang="en-US" dirty="0" err="1"/>
              <a:t>Tshirts</a:t>
            </a:r>
            <a:r>
              <a:rPr lang="en-US" dirty="0"/>
              <a:t> Search, Getting To Know Cool </a:t>
            </a:r>
            <a:r>
              <a:rPr lang="en-US" dirty="0" err="1"/>
              <a:t>Tshirts</a:t>
            </a:r>
            <a:r>
              <a:rPr lang="en-US" dirty="0"/>
              <a:t>, Interview With Cool </a:t>
            </a:r>
            <a:r>
              <a:rPr lang="en-US" dirty="0" err="1"/>
              <a:t>Tshirts</a:t>
            </a:r>
            <a:r>
              <a:rPr lang="en-US" dirty="0"/>
              <a:t> Founder, and Ten Crazy Cool </a:t>
            </a:r>
            <a:r>
              <a:rPr lang="en-US" dirty="0" err="1"/>
              <a:t>Tshirts</a:t>
            </a:r>
            <a:r>
              <a:rPr lang="en-US" dirty="0"/>
              <a:t> Facts. Of these campaigns, Interview With Cool </a:t>
            </a:r>
            <a:r>
              <a:rPr lang="en-US" dirty="0" err="1"/>
              <a:t>Tshirts</a:t>
            </a:r>
            <a:r>
              <a:rPr lang="en-US" dirty="0"/>
              <a:t> Founder brought in the most first touches at 622 visitors, with Getting To Know Cool </a:t>
            </a:r>
            <a:r>
              <a:rPr lang="en-US" dirty="0" err="1"/>
              <a:t>Tshirts</a:t>
            </a:r>
            <a:r>
              <a:rPr lang="en-US" dirty="0"/>
              <a:t> coming in at second with 612 visitors. However, the Weekly Newsletter, </a:t>
            </a:r>
            <a:r>
              <a:rPr lang="en-US" dirty="0" err="1"/>
              <a:t>Retargetting</a:t>
            </a:r>
            <a:r>
              <a:rPr lang="en-US" dirty="0"/>
              <a:t> Ad,  </a:t>
            </a:r>
            <a:r>
              <a:rPr lang="en-US" dirty="0" err="1"/>
              <a:t>Retargetting</a:t>
            </a:r>
            <a:r>
              <a:rPr lang="en-US" dirty="0"/>
              <a:t> Campaign, Getting To Know Cool </a:t>
            </a:r>
            <a:r>
              <a:rPr lang="en-US" dirty="0" err="1"/>
              <a:t>Tshirts</a:t>
            </a:r>
            <a:r>
              <a:rPr lang="en-US" dirty="0"/>
              <a:t>, and Ten Crazy cool </a:t>
            </a:r>
            <a:r>
              <a:rPr lang="en-US" dirty="0" err="1"/>
              <a:t>Tshirts</a:t>
            </a:r>
            <a:r>
              <a:rPr lang="en-US" dirty="0"/>
              <a:t> Facts had the most last touches. Of the total 1,979 total visitors across the campaigns listed above, 361 visitors, or 18.24%, made a purchase. </a:t>
            </a:r>
            <a:endParaRPr lang="en-US" sz="1200" dirty="0"/>
          </a:p>
          <a:p>
            <a:br>
              <a:rPr lang="en-US" sz="1200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8221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815753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75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do you suggest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optimize their campaign budget?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344169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Although Interview With Cool </a:t>
            </a:r>
            <a:r>
              <a:rPr lang="en-US" dirty="0" err="1"/>
              <a:t>Tshirts</a:t>
            </a:r>
            <a:r>
              <a:rPr lang="en-US" dirty="0"/>
              <a:t> Founder and Getting to Know Cool </a:t>
            </a:r>
            <a:r>
              <a:rPr lang="en-US" dirty="0" err="1"/>
              <a:t>Tshirts</a:t>
            </a:r>
            <a:r>
              <a:rPr lang="en-US" dirty="0"/>
              <a:t> have the highest first touch clicks, I would suggest </a:t>
            </a:r>
            <a:r>
              <a:rPr lang="en-US" dirty="0" err="1"/>
              <a:t>CoolTShirts</a:t>
            </a:r>
            <a:r>
              <a:rPr lang="en-US" dirty="0"/>
              <a:t> invest in the 5 campaigns that have the most last touches on the purchase page, as that would likely lead to the most profit.</a:t>
            </a:r>
          </a:p>
          <a:p>
            <a:r>
              <a:rPr lang="en-US" dirty="0"/>
              <a:t>	 Through this logic investing in the Weekly Newsletter, </a:t>
            </a:r>
            <a:r>
              <a:rPr lang="en-US" dirty="0" err="1"/>
              <a:t>Retargetting</a:t>
            </a:r>
            <a:r>
              <a:rPr lang="en-US" dirty="0"/>
              <a:t> Ad, </a:t>
            </a:r>
            <a:r>
              <a:rPr lang="en-US" dirty="0" err="1"/>
              <a:t>Regargetting</a:t>
            </a:r>
            <a:r>
              <a:rPr lang="en-US" dirty="0"/>
              <a:t> Campaign, Paid Search would lead to the most sales, as they have 115, 113, 54, and 52 last touches respectively . There is a tie on the 5th campaign to invest in as both Getting To Know Cool </a:t>
            </a:r>
            <a:r>
              <a:rPr lang="en-US" dirty="0" err="1"/>
              <a:t>Tshirts</a:t>
            </a:r>
            <a:r>
              <a:rPr lang="en-US" dirty="0"/>
              <a:t> and Ten Crazy Cool </a:t>
            </a:r>
            <a:r>
              <a:rPr lang="en-US" dirty="0" err="1"/>
              <a:t>Tshirts</a:t>
            </a:r>
            <a:r>
              <a:rPr lang="en-US" dirty="0"/>
              <a:t> Facts have 9 last touches on the purchase page from the given data. Investing time and money into these campaigns would likely lead to increased touches on the purchase page.</a:t>
            </a:r>
          </a:p>
          <a:p>
            <a:r>
              <a:rPr lang="en-US" dirty="0"/>
              <a:t>	 However, the data is not all encompassing and there is missing information from the dataset that would aid in determining the best campaigns in which to invest. For instance, I would need to know how much money is being invested in each campaign, how much profit </a:t>
            </a:r>
            <a:r>
              <a:rPr lang="en-US" dirty="0" err="1"/>
              <a:t>CoolTShirts</a:t>
            </a:r>
            <a:r>
              <a:rPr lang="en-US" dirty="0"/>
              <a:t> receives for every purchase made on each campaign to fully understand the potential profit and growth margins. </a:t>
            </a:r>
          </a:p>
          <a:p>
            <a:br>
              <a:rPr lang="en-US" dirty="0"/>
            </a:br>
            <a:br>
              <a:rPr lang="en-US" sz="1200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02822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sue and how are they related?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1123988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Count number of campaigns 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--Count number of sources 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--Select the campaigns and sources that are used in the schema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1562" y="1123988"/>
            <a:ext cx="4920900" cy="103269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Times" pitchFamily="2" charset="0"/>
              </a:rPr>
              <a:t>	</a:t>
            </a:r>
            <a:r>
              <a:rPr lang="en-US" sz="1000" dirty="0" err="1">
                <a:latin typeface="Times" pitchFamily="2" charset="0"/>
              </a:rPr>
              <a:t>CoolTShirt</a:t>
            </a:r>
            <a:r>
              <a:rPr lang="en-US" sz="1000" dirty="0">
                <a:latin typeface="Times" pitchFamily="2" charset="0"/>
              </a:rPr>
              <a:t> uses 8 distinct campaigns and 6 distinct sources. The Getting To Know Cool </a:t>
            </a:r>
            <a:r>
              <a:rPr lang="en-US" sz="1000" dirty="0" err="1">
                <a:latin typeface="Times" pitchFamily="2" charset="0"/>
              </a:rPr>
              <a:t>Tshirts</a:t>
            </a:r>
            <a:r>
              <a:rPr lang="en-US" sz="1000" dirty="0">
                <a:latin typeface="Times" pitchFamily="2" charset="0"/>
              </a:rPr>
              <a:t> campaign </a:t>
            </a:r>
            <a:r>
              <a:rPr lang="en-US" sz="1000" dirty="0" err="1">
                <a:latin typeface="Times" pitchFamily="2" charset="0"/>
              </a:rPr>
              <a:t>usees</a:t>
            </a:r>
            <a:r>
              <a:rPr lang="en-US" sz="1000" dirty="0">
                <a:latin typeface="Times" pitchFamily="2" charset="0"/>
              </a:rPr>
              <a:t> NYTimes as their source, Weekly Newsletter uses email as their source, Ten Crazy Cool </a:t>
            </a:r>
            <a:r>
              <a:rPr lang="en-US" sz="1000" dirty="0" err="1">
                <a:latin typeface="Times" pitchFamily="2" charset="0"/>
              </a:rPr>
              <a:t>Tshirts</a:t>
            </a:r>
            <a:r>
              <a:rPr lang="en-US" sz="1000" dirty="0">
                <a:latin typeface="Times" pitchFamily="2" charset="0"/>
              </a:rPr>
              <a:t> Facts uses Buzzfeed as their source, </a:t>
            </a:r>
            <a:r>
              <a:rPr lang="en-US" sz="1000" dirty="0" err="1">
                <a:latin typeface="Times" pitchFamily="2" charset="0"/>
              </a:rPr>
              <a:t>Retargetting</a:t>
            </a:r>
            <a:r>
              <a:rPr lang="en-US" sz="1000" dirty="0">
                <a:latin typeface="Times" pitchFamily="2" charset="0"/>
              </a:rPr>
              <a:t> Campaign uses email as their source, </a:t>
            </a:r>
            <a:r>
              <a:rPr lang="en-US" sz="1000" dirty="0" err="1">
                <a:latin typeface="Times" pitchFamily="2" charset="0"/>
              </a:rPr>
              <a:t>Retargetting</a:t>
            </a:r>
            <a:r>
              <a:rPr lang="en-US" sz="1000" dirty="0">
                <a:latin typeface="Times" pitchFamily="2" charset="0"/>
              </a:rPr>
              <a:t> Ad uses Facebook as their source, Interview With Cool </a:t>
            </a:r>
            <a:r>
              <a:rPr lang="en-US" sz="1000" dirty="0" err="1">
                <a:latin typeface="Times" pitchFamily="2" charset="0"/>
              </a:rPr>
              <a:t>Tshirts</a:t>
            </a:r>
            <a:r>
              <a:rPr lang="en-US" sz="1000" dirty="0">
                <a:latin typeface="Times" pitchFamily="2" charset="0"/>
              </a:rPr>
              <a:t> Founder uses medium as their source, Paid Search uses Google as their source, and Cool </a:t>
            </a:r>
            <a:r>
              <a:rPr lang="en-US" sz="1000" dirty="0" err="1">
                <a:latin typeface="Times" pitchFamily="2" charset="0"/>
              </a:rPr>
              <a:t>Tshirts</a:t>
            </a:r>
            <a:r>
              <a:rPr lang="en-US" sz="1000" dirty="0">
                <a:latin typeface="Times" pitchFamily="2" charset="0"/>
              </a:rPr>
              <a:t> Search uses Google as their source. </a:t>
            </a:r>
          </a:p>
          <a:p>
            <a:br>
              <a:rPr lang="en-US" sz="1000" dirty="0">
                <a:latin typeface="Times" pitchFamily="2" charset="0"/>
              </a:rPr>
            </a:br>
            <a:endParaRPr sz="1000" dirty="0">
              <a:latin typeface="Times" pitchFamily="2" charset="0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8961343"/>
              </p:ext>
            </p:extLst>
          </p:nvPr>
        </p:nvGraphicFramePr>
        <p:xfrm>
          <a:off x="1047987" y="2245455"/>
          <a:ext cx="3328050" cy="276536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Times" pitchFamily="2" charset="0"/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  <a:latin typeface="Times" pitchFamily="2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Times" pitchFamily="2" charset="0"/>
                        </a:rPr>
                        <a:t>utm_sources</a:t>
                      </a:r>
                      <a:endParaRPr sz="1000" b="1" dirty="0">
                        <a:solidFill>
                          <a:srgbClr val="FFFFFF"/>
                        </a:solidFill>
                        <a:latin typeface="Times" pitchFamily="2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559307"/>
                  </a:ext>
                </a:extLst>
              </a:tr>
              <a:tr h="2107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328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buzzfeed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facebook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5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5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9457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02822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the values of the pages on the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1123988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The pages on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CoolTShirt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website --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1562" y="1123988"/>
            <a:ext cx="4920900" cy="103269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Times" pitchFamily="2" charset="0"/>
              </a:rPr>
              <a:t>The values of the pages on the </a:t>
            </a:r>
            <a:r>
              <a:rPr lang="en-US" sz="1100" dirty="0" err="1">
                <a:latin typeface="Times" pitchFamily="2" charset="0"/>
              </a:rPr>
              <a:t>CoolTShirt</a:t>
            </a:r>
            <a:r>
              <a:rPr lang="en-US" sz="1100" dirty="0">
                <a:latin typeface="Times" pitchFamily="2" charset="0"/>
              </a:rPr>
              <a:t> website are as followed, and seen below: </a:t>
            </a:r>
          </a:p>
          <a:p>
            <a:r>
              <a:rPr lang="en-US" sz="1100" dirty="0">
                <a:latin typeface="Times" pitchFamily="2" charset="0"/>
              </a:rPr>
              <a:t>1-Landing Page</a:t>
            </a:r>
          </a:p>
          <a:p>
            <a:r>
              <a:rPr lang="en-US" sz="1100" dirty="0">
                <a:latin typeface="Times" pitchFamily="2" charset="0"/>
              </a:rPr>
              <a:t>2-Shopping Cart</a:t>
            </a:r>
          </a:p>
          <a:p>
            <a:r>
              <a:rPr lang="en-US" sz="1100" dirty="0">
                <a:latin typeface="Times" pitchFamily="2" charset="0"/>
              </a:rPr>
              <a:t>3-Checkout</a:t>
            </a:r>
          </a:p>
          <a:p>
            <a:r>
              <a:rPr lang="en-US" sz="1100" dirty="0">
                <a:latin typeface="Times" pitchFamily="2" charset="0"/>
              </a:rPr>
              <a:t>4-Purchase</a:t>
            </a:r>
          </a:p>
          <a:p>
            <a:br>
              <a:rPr lang="en-US" sz="1100" dirty="0">
                <a:latin typeface="Times" pitchFamily="2" charset="0"/>
              </a:rPr>
            </a:br>
            <a:br>
              <a:rPr lang="en-US" sz="1000" dirty="0">
                <a:latin typeface="Times" pitchFamily="2" charset="0"/>
              </a:rPr>
            </a:br>
            <a:endParaRPr sz="1000" dirty="0">
              <a:latin typeface="Times" pitchFamily="2" charset="0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00425069"/>
              </p:ext>
            </p:extLst>
          </p:nvPr>
        </p:nvGraphicFramePr>
        <p:xfrm>
          <a:off x="1820344" y="2476274"/>
          <a:ext cx="1459350" cy="133280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44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page_name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1 - 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landing_page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559307"/>
                  </a:ext>
                </a:extLst>
              </a:tr>
              <a:tr h="2107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2 - 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shopping_cart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328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40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81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onsible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2512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Times" pitchFamily="2" charset="0"/>
              </a:rPr>
              <a:t>	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Search is responsible for 169 touches, Getting To Know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is responsible for 612 touches, Interview With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Founder is responsible for 622 touches, and Ten Crazy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Facts is responsible for 578 touches. </a:t>
            </a:r>
          </a:p>
          <a:p>
            <a:br>
              <a:rPr lang="en-US" sz="1200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670580930"/>
              </p:ext>
            </p:extLst>
          </p:nvPr>
        </p:nvGraphicFramePr>
        <p:xfrm>
          <a:off x="1110225" y="2210540"/>
          <a:ext cx="3328050" cy="199747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45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utm_campaign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count(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ft.first_touch_at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60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47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47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47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2915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onsible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96856" y="106816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lst.last_touch_at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8160"/>
            <a:ext cx="4920900" cy="11423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Times" pitchFamily="2" charset="0"/>
              </a:rPr>
              <a:t>	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Search is responsible for 60 last touches, Getting To Know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is responsible for 232 last touches, Interview With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Founder is responsible for 184 last touches, Paid Search is responsible for 178 last touches, </a:t>
            </a:r>
            <a:r>
              <a:rPr lang="en-US" sz="1100" dirty="0" err="1">
                <a:latin typeface="Times" pitchFamily="2" charset="0"/>
              </a:rPr>
              <a:t>Retargetting</a:t>
            </a:r>
            <a:r>
              <a:rPr lang="en-US" sz="1100" dirty="0">
                <a:latin typeface="Times" pitchFamily="2" charset="0"/>
              </a:rPr>
              <a:t> Ad  is responsible for 245 last touches, Ten Crazy Cool </a:t>
            </a:r>
            <a:r>
              <a:rPr lang="en-US" sz="1100" dirty="0" err="1">
                <a:latin typeface="Times" pitchFamily="2" charset="0"/>
              </a:rPr>
              <a:t>Tshirts</a:t>
            </a:r>
            <a:r>
              <a:rPr lang="en-US" sz="1100" dirty="0">
                <a:latin typeface="Times" pitchFamily="2" charset="0"/>
              </a:rPr>
              <a:t> Facts is responsible for 190 last touches, and Weekly Newsletter is responsible for 447 last touches. </a:t>
            </a:r>
          </a:p>
          <a:p>
            <a:br>
              <a:rPr lang="en-US" sz="1200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89861695"/>
              </p:ext>
            </p:extLst>
          </p:nvPr>
        </p:nvGraphicFramePr>
        <p:xfrm>
          <a:off x="974400" y="2311949"/>
          <a:ext cx="3328050" cy="26517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4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lst.last_touch_at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8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2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627069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152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7776"/>
                  </a:ext>
                </a:extLst>
              </a:tr>
              <a:tr h="2338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  <a:latin typeface="Times" pitchFamily="2" charset="0"/>
                        </a:rPr>
                        <a:t>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78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75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2915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96856" y="106816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How many visitors make a purchase?--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8160"/>
            <a:ext cx="4920900" cy="11423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200" dirty="0"/>
            </a:br>
            <a:r>
              <a:rPr lang="en-US" sz="1200" dirty="0"/>
              <a:t>361 visitors made a purchase.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87274825"/>
              </p:ext>
            </p:extLst>
          </p:nvPr>
        </p:nvGraphicFramePr>
        <p:xfrm>
          <a:off x="1571348" y="2311949"/>
          <a:ext cx="1448329" cy="48768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48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0345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572</Words>
  <Application>Microsoft Macintosh PowerPoint</Application>
  <PresentationFormat>On-screen Show (16:9)</PresentationFormat>
  <Paragraphs>181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Roboto</vt:lpstr>
      <vt:lpstr>Dosis</vt:lpstr>
      <vt:lpstr>Courier New</vt:lpstr>
      <vt:lpstr>Roboto Thin</vt:lpstr>
      <vt:lpstr>Times</vt:lpstr>
      <vt:lpstr>Roboto Black</vt:lpstr>
      <vt:lpstr>Arial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Arielle Greif</cp:lastModifiedBy>
  <cp:revision>11</cp:revision>
  <dcterms:modified xsi:type="dcterms:W3CDTF">2018-08-01T22:32:25Z</dcterms:modified>
</cp:coreProperties>
</file>